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522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5E76EB6-E89A-4A90-9CDD-E64F984CA6D9}" type="datetimeFigureOut">
              <a:rPr lang="en-US" smtClean="0"/>
              <a:t>2/13/2013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6C19E3D-EED7-4237-8BBC-A6C0F566AA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74607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Standard 10 defines a grade-by-grade “staircase” of increasing text complexity that rises from beginning reading to the college and career readiness level. Whatever they are reading, students must also show a steadily growing ability to discern more from and make fuller use of text.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C19E3D-EED7-4237-8BBC-A6C0F566AAE6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44048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BE994E-D0A3-4175-BBBB-8A2D90EE37B9}" type="datetimeFigureOut">
              <a:rPr lang="en-US" smtClean="0"/>
              <a:t>2/13/2013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17612D-2358-4137-9652-DA40ED9F85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25905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BE994E-D0A3-4175-BBBB-8A2D90EE37B9}" type="datetimeFigureOut">
              <a:rPr lang="en-US" smtClean="0"/>
              <a:t>2/13/2013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17612D-2358-4137-9652-DA40ED9F85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1619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BE994E-D0A3-4175-BBBB-8A2D90EE37B9}" type="datetimeFigureOut">
              <a:rPr lang="en-US" smtClean="0"/>
              <a:t>2/13/2013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17612D-2358-4137-9652-DA40ED9F85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6060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BE994E-D0A3-4175-BBBB-8A2D90EE37B9}" type="datetimeFigureOut">
              <a:rPr lang="en-US" smtClean="0"/>
              <a:t>2/13/2013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17612D-2358-4137-9652-DA40ED9F85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23193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BE994E-D0A3-4175-BBBB-8A2D90EE37B9}" type="datetimeFigureOut">
              <a:rPr lang="en-US" smtClean="0"/>
              <a:t>2/13/2013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17612D-2358-4137-9652-DA40ED9F85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32181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BE994E-D0A3-4175-BBBB-8A2D90EE37B9}" type="datetimeFigureOut">
              <a:rPr lang="en-US" smtClean="0"/>
              <a:t>2/13/2013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17612D-2358-4137-9652-DA40ED9F85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76724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BE994E-D0A3-4175-BBBB-8A2D90EE37B9}" type="datetimeFigureOut">
              <a:rPr lang="en-US" smtClean="0"/>
              <a:t>2/13/2013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17612D-2358-4137-9652-DA40ED9F85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72916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BE994E-D0A3-4175-BBBB-8A2D90EE37B9}" type="datetimeFigureOut">
              <a:rPr lang="en-US" smtClean="0"/>
              <a:t>2/13/2013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17612D-2358-4137-9652-DA40ED9F85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71350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BE994E-D0A3-4175-BBBB-8A2D90EE37B9}" type="datetimeFigureOut">
              <a:rPr lang="en-US" smtClean="0"/>
              <a:t>2/13/2013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17612D-2358-4137-9652-DA40ED9F85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5624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BE994E-D0A3-4175-BBBB-8A2D90EE37B9}" type="datetimeFigureOut">
              <a:rPr lang="en-US" smtClean="0"/>
              <a:t>2/13/2013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17612D-2358-4137-9652-DA40ED9F85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6188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BE994E-D0A3-4175-BBBB-8A2D90EE37B9}" type="datetimeFigureOut">
              <a:rPr lang="en-US" smtClean="0"/>
              <a:t>2/13/2013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17612D-2358-4137-9652-DA40ED9F85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95819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BE994E-D0A3-4175-BBBB-8A2D90EE37B9}" type="datetimeFigureOut">
              <a:rPr lang="en-US" smtClean="0"/>
              <a:t>2/13/2013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17612D-2358-4137-9652-DA40ED9F85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98499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corestandards.org/ELA-Literacy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381000"/>
            <a:ext cx="7772400" cy="1470025"/>
          </a:xfrm>
        </p:spPr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</a:rPr>
              <a:t>Common Core State Standards in English/Language Arts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What science teachers need to know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06593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8991600" cy="1143000"/>
          </a:xfrm>
        </p:spPr>
        <p:txBody>
          <a:bodyPr>
            <a:noAutofit/>
          </a:bodyPr>
          <a:lstStyle/>
          <a:p>
            <a:r>
              <a:rPr lang="en-US" sz="3200" b="1" dirty="0"/>
              <a:t>Students who are College and Career Ready in Reading, Writing, Speaking, Listening, and Language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534400" cy="50292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b="1" u="sng" dirty="0" smtClean="0">
                <a:solidFill>
                  <a:srgbClr val="0070C0"/>
                </a:solidFill>
              </a:rPr>
              <a:t>4)  They comprehend </a:t>
            </a:r>
            <a:r>
              <a:rPr lang="en-US" sz="2400" b="1" u="sng" dirty="0">
                <a:solidFill>
                  <a:srgbClr val="0070C0"/>
                </a:solidFill>
              </a:rPr>
              <a:t>as well as </a:t>
            </a:r>
            <a:r>
              <a:rPr lang="en-US" sz="2400" b="1" u="sng" dirty="0" smtClean="0">
                <a:solidFill>
                  <a:srgbClr val="0070C0"/>
                </a:solidFill>
              </a:rPr>
              <a:t>critique</a:t>
            </a:r>
          </a:p>
          <a:p>
            <a:pPr marL="0" indent="0">
              <a:buNone/>
            </a:pPr>
            <a:endParaRPr lang="en-US" sz="2400" b="1" u="sng" dirty="0">
              <a:solidFill>
                <a:srgbClr val="0070C0"/>
              </a:solidFill>
            </a:endParaRPr>
          </a:p>
          <a:p>
            <a:r>
              <a:rPr lang="en-US" sz="2400" dirty="0"/>
              <a:t>Students are engaged and open-minded—but discerning—readers and </a:t>
            </a:r>
            <a:r>
              <a:rPr lang="en-US" sz="2400" dirty="0" smtClean="0"/>
              <a:t>listeners.</a:t>
            </a:r>
            <a:br>
              <a:rPr lang="en-US" sz="2400" dirty="0" smtClean="0"/>
            </a:br>
            <a:endParaRPr lang="en-US" sz="2400" dirty="0" smtClean="0"/>
          </a:p>
          <a:p>
            <a:r>
              <a:rPr lang="en-US" sz="2400" dirty="0" smtClean="0"/>
              <a:t>They </a:t>
            </a:r>
            <a:r>
              <a:rPr lang="en-US" sz="2400" dirty="0"/>
              <a:t>work diligently to understand precisely what an author or speaker is saying, </a:t>
            </a:r>
            <a:r>
              <a:rPr lang="en-US" sz="2400" dirty="0" smtClean="0"/>
              <a:t>but</a:t>
            </a:r>
            <a:br>
              <a:rPr lang="en-US" sz="2400" dirty="0" smtClean="0"/>
            </a:br>
            <a:endParaRPr lang="en-US" sz="2400" dirty="0" smtClean="0"/>
          </a:p>
          <a:p>
            <a:r>
              <a:rPr lang="en-US" sz="2400" dirty="0" smtClean="0"/>
              <a:t>they </a:t>
            </a:r>
            <a:r>
              <a:rPr lang="en-US" sz="2400" dirty="0"/>
              <a:t>also question an author’s or speaker’s assumptions and premises and assess the veracity of claims and the soundness of reasoning.</a:t>
            </a:r>
          </a:p>
          <a:p>
            <a:pPr marL="0" indent="0">
              <a:buNone/>
            </a:pPr>
            <a:endParaRPr lang="en-US" sz="2400" u="sng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60020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274638"/>
            <a:ext cx="8991600" cy="1143000"/>
          </a:xfrm>
        </p:spPr>
        <p:txBody>
          <a:bodyPr>
            <a:noAutofit/>
          </a:bodyPr>
          <a:lstStyle/>
          <a:p>
            <a:r>
              <a:rPr lang="en-US" sz="3200" b="1" dirty="0"/>
              <a:t>Students who are College and Career Ready in Reading, Writing, Speaking, Listening, and Language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sz="3000" b="1" u="sng" dirty="0" smtClean="0">
                <a:solidFill>
                  <a:srgbClr val="0070C0"/>
                </a:solidFill>
              </a:rPr>
              <a:t>5)  They </a:t>
            </a:r>
            <a:r>
              <a:rPr lang="en-US" sz="3000" b="1" u="sng" dirty="0">
                <a:solidFill>
                  <a:srgbClr val="0070C0"/>
                </a:solidFill>
              </a:rPr>
              <a:t>value evidence.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/>
              <a:t>Students cite specific evidence when offering an oral or written interpretation of a </a:t>
            </a:r>
            <a:r>
              <a:rPr lang="en-US" dirty="0" smtClean="0"/>
              <a:t>text.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They </a:t>
            </a:r>
            <a:r>
              <a:rPr lang="en-US" dirty="0"/>
              <a:t>use relevant evidence when supporting their own points in writing and speaking, making their reasoning clear to the reader or </a:t>
            </a:r>
            <a:r>
              <a:rPr lang="en-US" dirty="0" smtClean="0"/>
              <a:t>listener.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they </a:t>
            </a:r>
            <a:r>
              <a:rPr lang="en-US" dirty="0"/>
              <a:t>constructively evaluate others’ use of evidence.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677600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8991600" cy="1143000"/>
          </a:xfrm>
        </p:spPr>
        <p:txBody>
          <a:bodyPr>
            <a:noAutofit/>
          </a:bodyPr>
          <a:lstStyle/>
          <a:p>
            <a:r>
              <a:rPr lang="en-US" sz="3200" b="1" dirty="0"/>
              <a:t>Students who are College and Career Ready in Reading, Writing, Speaking, Listening, and Language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600200"/>
            <a:ext cx="8686800" cy="4525963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sz="2800" b="1" u="sng" dirty="0" smtClean="0">
                <a:solidFill>
                  <a:srgbClr val="0070C0"/>
                </a:solidFill>
              </a:rPr>
              <a:t>6)  They </a:t>
            </a:r>
            <a:r>
              <a:rPr lang="en-US" sz="2800" b="1" u="sng" dirty="0">
                <a:solidFill>
                  <a:srgbClr val="0070C0"/>
                </a:solidFill>
              </a:rPr>
              <a:t>use technology and digital media strategically and capably.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/>
              <a:t>Students employ technology thoughtfully to enhance their reading, writing, speaking, listening, and language use</a:t>
            </a:r>
            <a:r>
              <a:rPr lang="en-US" dirty="0" smtClean="0"/>
              <a:t>.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 </a:t>
            </a:r>
            <a:r>
              <a:rPr lang="en-US" dirty="0"/>
              <a:t>They tailor their searches online to acquire useful information efficiently, and they integrate what they learn using technology with what they learn offline. 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They </a:t>
            </a:r>
            <a:r>
              <a:rPr lang="en-US" dirty="0"/>
              <a:t>are familiar with the strengths and limitations of various technological tools and mediums and can select and use those best suited to their communication goals.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510654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067800" cy="1143000"/>
          </a:xfrm>
        </p:spPr>
        <p:txBody>
          <a:bodyPr>
            <a:noAutofit/>
          </a:bodyPr>
          <a:lstStyle/>
          <a:p>
            <a:r>
              <a:rPr lang="en-US" sz="3200" b="1" dirty="0"/>
              <a:t>Students who are College and Career Ready in Reading, Writing, Speaking, Listening, and Language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2400" b="1" u="sng" dirty="0" smtClean="0">
                <a:solidFill>
                  <a:srgbClr val="0070C0"/>
                </a:solidFill>
              </a:rPr>
              <a:t>7)  They </a:t>
            </a:r>
            <a:r>
              <a:rPr lang="en-US" sz="2400" b="1" u="sng" dirty="0">
                <a:solidFill>
                  <a:srgbClr val="0070C0"/>
                </a:solidFill>
              </a:rPr>
              <a:t>come to understand other perspectives and cultures.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/>
              <a:t>Students actively seek to understand other perspectives and cultures through reading and listening, and they are able to communicate effectively with people of varied backgrounds. </a:t>
            </a:r>
            <a:endParaRPr lang="en-US" dirty="0" smtClean="0"/>
          </a:p>
          <a:p>
            <a:endParaRPr lang="en-US"/>
          </a:p>
          <a:p>
            <a:r>
              <a:rPr lang="en-US" smtClean="0"/>
              <a:t>They </a:t>
            </a:r>
            <a:r>
              <a:rPr lang="en-US"/>
              <a:t>evaluate other points of view critically and constructively.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56560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274638"/>
            <a:ext cx="87630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hlinkClick r:id="rId2"/>
              </a:rPr>
              <a:t>http://www.corestandards.org/ELA-Literacy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Standards set requirements not only for English language arts (ELA) but also for </a:t>
            </a:r>
            <a:r>
              <a:rPr lang="en-US" u="sng" dirty="0" smtClean="0"/>
              <a:t>literacy in history/social studies, science, and technical subjects</a:t>
            </a:r>
            <a:r>
              <a:rPr lang="en-US" dirty="0" smtClean="0"/>
              <a:t>. Just as students must learn to read, write, speak, listen, and use language effectively in a variety of content areas, so too must the Standards </a:t>
            </a:r>
            <a:r>
              <a:rPr lang="en-US" u="sng" dirty="0" smtClean="0"/>
              <a:t>specify the literacy skills and understandings required for college and career readiness in multiple disciplines</a:t>
            </a:r>
            <a:r>
              <a:rPr lang="en-US" dirty="0" smtClean="0"/>
              <a:t>. 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13232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74638"/>
            <a:ext cx="8458200" cy="1143000"/>
          </a:xfrm>
        </p:spPr>
        <p:txBody>
          <a:bodyPr>
            <a:normAutofit fontScale="90000"/>
          </a:bodyPr>
          <a:lstStyle/>
          <a:p>
            <a:r>
              <a:rPr lang="en-US" sz="4000" b="1" dirty="0" smtClean="0"/>
              <a:t>Reading: Text complexity and the growth of comprehension</a:t>
            </a:r>
            <a:r>
              <a:rPr lang="en-US" b="1" dirty="0" smtClean="0"/>
              <a:t/>
            </a:r>
            <a:br>
              <a:rPr lang="en-US" b="1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219200"/>
            <a:ext cx="8229600" cy="52578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The Reading standards place equal emphasis on the </a:t>
            </a:r>
            <a:r>
              <a:rPr lang="en-US" b="1" dirty="0" smtClean="0">
                <a:solidFill>
                  <a:srgbClr val="0070C0"/>
                </a:solidFill>
              </a:rPr>
              <a:t>sophistication</a:t>
            </a:r>
            <a:r>
              <a:rPr lang="en-US" dirty="0" smtClean="0"/>
              <a:t> of what students read and the </a:t>
            </a:r>
            <a:r>
              <a:rPr lang="en-US" b="1" dirty="0" smtClean="0">
                <a:solidFill>
                  <a:srgbClr val="0070C0"/>
                </a:solidFill>
              </a:rPr>
              <a:t>skill with which </a:t>
            </a:r>
            <a:r>
              <a:rPr lang="en-US" dirty="0" smtClean="0"/>
              <a:t>they read.  This includes having students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make an increasing number of connections among ideas and between texts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consider a wider range of textual evidence, and 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become more sensitive to inconsistencies, ambiguities, and poor reasoning in texts.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21171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b="1" dirty="0" smtClean="0"/>
              <a:t>Writing: Text types, responding to reading, and research</a:t>
            </a:r>
            <a:br>
              <a:rPr lang="en-US" sz="3600" b="1" dirty="0" smtClean="0"/>
            </a:b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371600"/>
            <a:ext cx="8686800" cy="5410200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 smtClean="0"/>
              <a:t>The Standards acknowledge the fact that some writing skills are properly defined in terms of specific writing types: 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- arguments</a:t>
            </a:r>
          </a:p>
          <a:p>
            <a:pPr marL="0" indent="0">
              <a:buNone/>
            </a:pPr>
            <a:r>
              <a:rPr lang="en-US" dirty="0" smtClean="0"/>
              <a:t>     - informative texts</a:t>
            </a:r>
            <a:br>
              <a:rPr lang="en-US" dirty="0" smtClean="0"/>
            </a:br>
            <a:r>
              <a:rPr lang="en-US" dirty="0" smtClean="0"/>
              <a:t>     - explanatory texts</a:t>
            </a:r>
            <a:br>
              <a:rPr lang="en-US" dirty="0" smtClean="0"/>
            </a:br>
            <a:r>
              <a:rPr lang="en-US" dirty="0" smtClean="0"/>
              <a:t>     - narratives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Standard 9 stresses the importance of the writing-reading connection by </a:t>
            </a:r>
            <a:r>
              <a:rPr lang="en-US" b="1" dirty="0" smtClean="0">
                <a:solidFill>
                  <a:srgbClr val="0070C0"/>
                </a:solidFill>
              </a:rPr>
              <a:t>requiring students to draw upon and write about evidence</a:t>
            </a:r>
            <a:r>
              <a:rPr lang="en-US" dirty="0" smtClean="0"/>
              <a:t> from literary and informational texts. </a:t>
            </a:r>
            <a:br>
              <a:rPr lang="en-US" dirty="0" smtClean="0"/>
            </a:b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6344104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b="1" dirty="0"/>
              <a:t>Speaking and Listening: Flexible communication and </a:t>
            </a:r>
            <a:r>
              <a:rPr lang="en-US" sz="3600" b="1" dirty="0" smtClean="0"/>
              <a:t>collaboration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 smtClean="0"/>
              <a:t>The Speaking </a:t>
            </a:r>
            <a:r>
              <a:rPr lang="en-US" dirty="0"/>
              <a:t>and Listening standards require students to develop a range of broadly useful oral communication and interpersonal skills.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Students </a:t>
            </a:r>
            <a:r>
              <a:rPr lang="en-US" dirty="0"/>
              <a:t>must learn to work together, express and listen carefully to ideas, integrate information from oral, visual, quantitative, and media sources, </a:t>
            </a:r>
            <a:r>
              <a:rPr lang="en-US" dirty="0">
                <a:solidFill>
                  <a:srgbClr val="0070C0"/>
                </a:solidFill>
                <a:latin typeface="Arial Black" pitchFamily="34" charset="0"/>
              </a:rPr>
              <a:t>evaluate </a:t>
            </a:r>
            <a:r>
              <a:rPr lang="en-US" dirty="0"/>
              <a:t>what they hear, use media and visual displays </a:t>
            </a:r>
            <a:r>
              <a:rPr lang="en-US" dirty="0">
                <a:solidFill>
                  <a:srgbClr val="0070C0"/>
                </a:solidFill>
                <a:latin typeface="Arial Black" pitchFamily="34" charset="0"/>
              </a:rPr>
              <a:t>strategically to help achieve communicative purposes</a:t>
            </a:r>
            <a:r>
              <a:rPr lang="en-US" dirty="0"/>
              <a:t>, and </a:t>
            </a:r>
            <a:r>
              <a:rPr lang="en-US" dirty="0">
                <a:solidFill>
                  <a:srgbClr val="0070C0"/>
                </a:solidFill>
                <a:latin typeface="Arial Black" pitchFamily="34" charset="0"/>
              </a:rPr>
              <a:t>adapt speech to context and task.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38795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458200" cy="1143000"/>
          </a:xfrm>
        </p:spPr>
        <p:txBody>
          <a:bodyPr>
            <a:noAutofit/>
          </a:bodyPr>
          <a:lstStyle/>
          <a:p>
            <a:r>
              <a:rPr lang="en-US" sz="3600" b="1" dirty="0"/>
              <a:t>Language: </a:t>
            </a:r>
            <a:r>
              <a:rPr lang="en-US" sz="3600" b="1" dirty="0" smtClean="0"/>
              <a:t/>
            </a:r>
            <a:br>
              <a:rPr lang="en-US" sz="3600" b="1" dirty="0" smtClean="0"/>
            </a:br>
            <a:r>
              <a:rPr lang="en-US" sz="3600" b="1" dirty="0" smtClean="0"/>
              <a:t>Conventions</a:t>
            </a:r>
            <a:r>
              <a:rPr lang="en-US" sz="3600" b="1" dirty="0"/>
              <a:t>, effective use, and </a:t>
            </a:r>
            <a:r>
              <a:rPr lang="en-US" sz="3600" b="1" dirty="0" smtClean="0"/>
              <a:t>vocabulary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/>
              <a:t>The Language standards include the essential “rules” of standard written and spoken English, but they also approach language as a matter of craft and informed choice among alternatives. 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The </a:t>
            </a:r>
            <a:r>
              <a:rPr lang="en-US" dirty="0"/>
              <a:t>vocabulary standards focus on understanding words and phrases, their relationships, and their nuances and on acquiring new vocabulary, particularly general academic </a:t>
            </a:r>
            <a:r>
              <a:rPr lang="en-US" dirty="0" smtClean="0">
                <a:solidFill>
                  <a:srgbClr val="0070C0"/>
                </a:solidFill>
              </a:rPr>
              <a:t>(Tier II vocabulary) </a:t>
            </a:r>
            <a:r>
              <a:rPr lang="en-US" dirty="0" smtClean="0"/>
              <a:t>and </a:t>
            </a:r>
            <a:r>
              <a:rPr lang="en-US" dirty="0"/>
              <a:t>domain-specific words and </a:t>
            </a:r>
            <a:r>
              <a:rPr lang="en-US" dirty="0" smtClean="0"/>
              <a:t>phrases </a:t>
            </a:r>
            <a:r>
              <a:rPr lang="en-US" dirty="0" smtClean="0">
                <a:solidFill>
                  <a:srgbClr val="0070C0"/>
                </a:solidFill>
              </a:rPr>
              <a:t>(Tier III vocabulary)</a:t>
            </a:r>
            <a:r>
              <a:rPr lang="en-US" dirty="0" smtClean="0"/>
              <a:t>.</a:t>
            </a: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03203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0"/>
            <a:ext cx="9067800" cy="1143000"/>
          </a:xfrm>
        </p:spPr>
        <p:txBody>
          <a:bodyPr>
            <a:noAutofit/>
          </a:bodyPr>
          <a:lstStyle/>
          <a:p>
            <a:r>
              <a:rPr lang="en-US" sz="3200" b="1" dirty="0" smtClean="0"/>
              <a:t>Students who are College and Career Ready in Reading, Writing, Speaking, Listening, and Language</a:t>
            </a:r>
            <a:endParaRPr lang="en-US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371600"/>
            <a:ext cx="8839200" cy="5486400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en-US" dirty="0" smtClean="0"/>
              <a:t>1) </a:t>
            </a:r>
            <a:r>
              <a:rPr lang="en-US" b="1" u="sng" dirty="0">
                <a:solidFill>
                  <a:srgbClr val="0070C0"/>
                </a:solidFill>
              </a:rPr>
              <a:t>They demonstrate independence.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/>
              <a:t>Students can, without significant </a:t>
            </a:r>
            <a:r>
              <a:rPr lang="en-US" dirty="0" smtClean="0"/>
              <a:t>scaffolding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comprehend </a:t>
            </a:r>
            <a:r>
              <a:rPr lang="en-US" dirty="0"/>
              <a:t>and evaluate complex texts across a range of types and </a:t>
            </a:r>
            <a:r>
              <a:rPr lang="en-US" dirty="0" smtClean="0"/>
              <a:t>disciplines.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construct </a:t>
            </a:r>
            <a:r>
              <a:rPr lang="en-US" dirty="0"/>
              <a:t>effective arguments and convey intricate or multifaceted </a:t>
            </a:r>
            <a:r>
              <a:rPr lang="en-US" dirty="0" smtClean="0"/>
              <a:t>information.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they </a:t>
            </a:r>
            <a:r>
              <a:rPr lang="en-US" dirty="0"/>
              <a:t>become self-directed learners, effectively seeking out and using resources to assist them, including teachers, peers, and print and digital reference materials.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622018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274638"/>
            <a:ext cx="9067800" cy="1143000"/>
          </a:xfrm>
        </p:spPr>
        <p:txBody>
          <a:bodyPr>
            <a:noAutofit/>
          </a:bodyPr>
          <a:lstStyle/>
          <a:p>
            <a:r>
              <a:rPr lang="en-US" sz="3200" b="1" dirty="0"/>
              <a:t>Students who are College and Career Ready in Reading, Writing, Speaking, Listening, and Language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76800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sz="3100" b="1" u="sng" dirty="0" smtClean="0">
                <a:solidFill>
                  <a:srgbClr val="0070C0"/>
                </a:solidFill>
              </a:rPr>
              <a:t>2)  They </a:t>
            </a:r>
            <a:r>
              <a:rPr lang="en-US" sz="3100" b="1" u="sng" dirty="0">
                <a:solidFill>
                  <a:srgbClr val="0070C0"/>
                </a:solidFill>
              </a:rPr>
              <a:t>build strong content </a:t>
            </a:r>
            <a:r>
              <a:rPr lang="en-US" sz="3100" b="1" u="sng" dirty="0" smtClean="0">
                <a:solidFill>
                  <a:srgbClr val="0070C0"/>
                </a:solidFill>
              </a:rPr>
              <a:t>knowledge</a:t>
            </a:r>
            <a:endParaRPr lang="en-US" sz="3100" b="1" u="sng" dirty="0">
              <a:solidFill>
                <a:srgbClr val="0070C0"/>
              </a:solidFill>
            </a:endParaRP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/>
              <a:t>Students establish a base of knowledge across a wide range of subject matter by engaging with works of quality and </a:t>
            </a:r>
            <a:r>
              <a:rPr lang="en-US" dirty="0" smtClean="0"/>
              <a:t>substance.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They </a:t>
            </a:r>
            <a:r>
              <a:rPr lang="en-US" dirty="0"/>
              <a:t>read purposefully and listen attentively to gain both general knowledge and discipline-specific expertise. 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They </a:t>
            </a:r>
            <a:r>
              <a:rPr lang="en-US" dirty="0"/>
              <a:t>refine and share their knowledge through writing and speaking.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988927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274638"/>
            <a:ext cx="8991600" cy="1143000"/>
          </a:xfrm>
        </p:spPr>
        <p:txBody>
          <a:bodyPr>
            <a:noAutofit/>
          </a:bodyPr>
          <a:lstStyle/>
          <a:p>
            <a:r>
              <a:rPr lang="en-US" sz="3200" b="1" dirty="0"/>
              <a:t>Students who are College and Career Ready in Reading, Writing, Speaking, Listening, and Language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105400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sz="2800" b="1" u="sng" dirty="0" smtClean="0">
                <a:solidFill>
                  <a:srgbClr val="0070C0"/>
                </a:solidFill>
              </a:rPr>
              <a:t>3)  They </a:t>
            </a:r>
            <a:r>
              <a:rPr lang="en-US" sz="2800" b="1" u="sng" dirty="0">
                <a:solidFill>
                  <a:srgbClr val="0070C0"/>
                </a:solidFill>
              </a:rPr>
              <a:t>respond to the varying demands of audience, task, purpose, and discipline.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/>
              <a:t>Students adapt their communication in relation to audience, task, purpose, and </a:t>
            </a:r>
            <a:r>
              <a:rPr lang="en-US" dirty="0" smtClean="0"/>
              <a:t>discipline.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They </a:t>
            </a:r>
            <a:r>
              <a:rPr lang="en-US" dirty="0"/>
              <a:t>appreciate nuances, such as how the composition of an audience should affect tone when speaking and how the connotations of words affect meaning. 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They </a:t>
            </a:r>
            <a:r>
              <a:rPr lang="en-US" dirty="0"/>
              <a:t>also know that different disciplines call for different types of evidence (e.g., documentary evidence in history, experimental evidence in science).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957858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374</TotalTime>
  <Words>583</Words>
  <Application>Microsoft Office PowerPoint</Application>
  <PresentationFormat>On-screen Show (4:3)</PresentationFormat>
  <Paragraphs>62</Paragraphs>
  <Slides>13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Office Theme</vt:lpstr>
      <vt:lpstr>Common Core State Standards in English/Language Arts</vt:lpstr>
      <vt:lpstr>http://www.corestandards.org/ELA-Literacy </vt:lpstr>
      <vt:lpstr>Reading: Text complexity and the growth of comprehension </vt:lpstr>
      <vt:lpstr>Writing: Text types, responding to reading, and research </vt:lpstr>
      <vt:lpstr>Speaking and Listening: Flexible communication and collaboration</vt:lpstr>
      <vt:lpstr>Language:  Conventions, effective use, and vocabulary</vt:lpstr>
      <vt:lpstr>Students who are College and Career Ready in Reading, Writing, Speaking, Listening, and Language</vt:lpstr>
      <vt:lpstr>Students who are College and Career Ready in Reading, Writing, Speaking, Listening, and Language</vt:lpstr>
      <vt:lpstr>Students who are College and Career Ready in Reading, Writing, Speaking, Listening, and Language</vt:lpstr>
      <vt:lpstr>Students who are College and Career Ready in Reading, Writing, Speaking, Listening, and Language</vt:lpstr>
      <vt:lpstr>Students who are College and Career Ready in Reading, Writing, Speaking, Listening, and Language</vt:lpstr>
      <vt:lpstr>Students who are College and Career Ready in Reading, Writing, Speaking, Listening, and Language</vt:lpstr>
      <vt:lpstr>Students who are College and Career Ready in Reading, Writing, Speaking, Listening, and Language</vt:lpstr>
    </vt:vector>
  </TitlesOfParts>
  <Company>Red Clay Consolidated School District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Common Core State Standards in English/Language Arts</dc:title>
  <dc:creator>Edward J McGrath</dc:creator>
  <cp:lastModifiedBy>Edward J McGrath</cp:lastModifiedBy>
  <cp:revision>11</cp:revision>
  <dcterms:created xsi:type="dcterms:W3CDTF">2013-02-06T17:00:19Z</dcterms:created>
  <dcterms:modified xsi:type="dcterms:W3CDTF">2013-02-13T15:09:17Z</dcterms:modified>
</cp:coreProperties>
</file>